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43"/>
  </p:notesMasterIdLst>
  <p:sldIdLst>
    <p:sldId id="257" r:id="rId4"/>
    <p:sldId id="357" r:id="rId5"/>
    <p:sldId id="356" r:id="rId6"/>
    <p:sldId id="352" r:id="rId7"/>
    <p:sldId id="353" r:id="rId8"/>
    <p:sldId id="354" r:id="rId9"/>
    <p:sldId id="355" r:id="rId10"/>
    <p:sldId id="260" r:id="rId11"/>
    <p:sldId id="295" r:id="rId12"/>
    <p:sldId id="264" r:id="rId13"/>
    <p:sldId id="258" r:id="rId14"/>
    <p:sldId id="266" r:id="rId15"/>
    <p:sldId id="267" r:id="rId16"/>
    <p:sldId id="268" r:id="rId17"/>
    <p:sldId id="272" r:id="rId18"/>
    <p:sldId id="271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87" r:id="rId31"/>
    <p:sldId id="289" r:id="rId32"/>
    <p:sldId id="330" r:id="rId33"/>
    <p:sldId id="342" r:id="rId34"/>
    <p:sldId id="335" r:id="rId35"/>
    <p:sldId id="336" r:id="rId36"/>
    <p:sldId id="337" r:id="rId37"/>
    <p:sldId id="338" r:id="rId38"/>
    <p:sldId id="339" r:id="rId39"/>
    <p:sldId id="290" r:id="rId40"/>
    <p:sldId id="259" r:id="rId41"/>
    <p:sldId id="340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27\subject_holdleft_143,188,184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27\subject_holdleft_143,188,184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27\subject_holdleft_143,188,184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2.png"/><Relationship Id="rId7" Type="http://schemas.openxmlformats.org/officeDocument/2006/relationships/tags" Target="../tags/tag88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2.png"/><Relationship Id="rId7" Type="http://schemas.openxmlformats.org/officeDocument/2006/relationships/tags" Target="../tags/tag10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2.png"/><Relationship Id="rId7" Type="http://schemas.openxmlformats.org/officeDocument/2006/relationships/tags" Target="../tags/tag11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2.png"/><Relationship Id="rId7" Type="http://schemas.openxmlformats.org/officeDocument/2006/relationships/tags" Target="../tags/tag12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2.png"/><Relationship Id="rId7" Type="http://schemas.openxmlformats.org/officeDocument/2006/relationships/tags" Target="../tags/tag137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609600" y="735096"/>
            <a:ext cx="5486400" cy="5387807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548755" y="3639820"/>
            <a:ext cx="4923155" cy="370205"/>
          </a:xfrm>
        </p:spPr>
        <p:txBody>
          <a:bodyPr vert="horz" lIns="0" tIns="0" rIns="0" bIns="0" rtlCol="0" anchor="b" anchorCtr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548755" y="2237740"/>
            <a:ext cx="4922520" cy="1271270"/>
          </a:xfrm>
        </p:spPr>
        <p:txBody>
          <a:bodyPr vert="horz" lIns="0" tIns="0" rIns="0" bIns="0" rtlCol="0" anchor="b" anchorCtr="0">
            <a:normAutofit/>
          </a:bodyPr>
          <a:lstStyle>
            <a:lvl1pPr marL="0" indent="0">
              <a:buFont typeface="Arial" panose="020B0604020202090204" pitchFamily="34" charset="0"/>
              <a:buNone/>
              <a:defRPr lang="zh-CN" altLang="en-US" sz="66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1397000"/>
            <a:ext cx="2069184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0122816" y="1397000"/>
            <a:ext cx="2069184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rgbClr val="FCFDFD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2137410" y="2691737"/>
            <a:ext cx="6435090" cy="879449"/>
          </a:xfrm>
        </p:spPr>
        <p:txBody>
          <a:bodyPr anchor="b">
            <a:normAutofit/>
          </a:bodyPr>
          <a:lstStyle>
            <a:lvl1pPr algn="r">
              <a:defRPr sz="48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304800" y="1273877"/>
            <a:ext cx="4389120" cy="4310246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643128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6096000" y="735096"/>
            <a:ext cx="5486400" cy="538780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0" y="0"/>
            <a:ext cx="720090" cy="4267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995045" y="3129280"/>
            <a:ext cx="4359910" cy="117221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995680" y="2556510"/>
            <a:ext cx="4359275" cy="37020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kumimoji="0" lang="zh-CN" altLang="en-US" sz="20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26720"/>
            <a:chOff x="0" y="0"/>
            <a:chExt cx="12192000" cy="426720"/>
          </a:xfrm>
        </p:grpSpPr>
        <p:pic>
          <p:nvPicPr>
            <p:cNvPr id="7" name="图片 6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26720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26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426720"/>
            <a:chOff x="0" y="0"/>
            <a:chExt cx="12192000" cy="426720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42672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426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4267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426720"/>
            <a:chOff x="0" y="0"/>
            <a:chExt cx="12192000" cy="426720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42672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426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426720"/>
            <a:chOff x="0" y="0"/>
            <a:chExt cx="12192000" cy="426720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42672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426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6431280"/>
            <a:ext cx="12192000" cy="426720"/>
            <a:chOff x="0" y="6431280"/>
            <a:chExt cx="12192000" cy="426720"/>
          </a:xfrm>
        </p:grpSpPr>
        <p:pic>
          <p:nvPicPr>
            <p:cNvPr id="12" name="图片 11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1471910" y="6431280"/>
              <a:ext cx="720090" cy="426720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6431280"/>
              <a:ext cx="720090" cy="4267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5897880"/>
            <a:ext cx="12191999" cy="960120"/>
            <a:chOff x="0" y="5897880"/>
            <a:chExt cx="12191999" cy="960120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0571797" y="5897880"/>
              <a:ext cx="1620202" cy="960120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5897880"/>
              <a:ext cx="1620202" cy="9601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43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722630"/>
            <a:ext cx="6503035" cy="5412105"/>
          </a:xfrm>
          <a:noFill/>
        </p:spPr>
        <p:txBody>
          <a:bodyPr anchor="ctr" anchorCtr="0"/>
          <a:p>
            <a:pPr algn="ctr">
              <a:lnSpc>
                <a:spcPct val="100000"/>
              </a:lnSpc>
            </a:pPr>
            <a:r>
              <a:rPr lang="en-US" altLang="zh-CN" sz="3200" b="1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j-lt"/>
                <a:sym typeface="+mn-ea"/>
              </a:rPr>
              <a:t>TDD</a:t>
            </a:r>
            <a:r>
              <a:rPr lang="zh-CN" altLang="en-US" sz="3200" b="1">
                <a:solidFill>
                  <a:schemeClr val="bg1">
                    <a:lumMod val="95000"/>
                  </a:schemeClr>
                </a:solidFill>
                <a:latin typeface="Arial Unicode MS" panose="020B0604020202020204" charset="-122"/>
                <a:ea typeface="Arial Unicode MS" panose="020B0604020202020204" charset="-122"/>
                <a:cs typeface="+mj-lt"/>
                <a:sym typeface="+mn-ea"/>
              </a:rPr>
              <a:t>测试驱动开发介绍及实践</a:t>
            </a:r>
            <a:endParaRPr lang="en-US" altLang="zh-CN" sz="3200" b="1">
              <a:solidFill>
                <a:schemeClr val="bg1">
                  <a:lumMod val="95000"/>
                </a:schemeClr>
              </a:solidFill>
              <a:latin typeface="Arial Unicode MS" panose="020B0604020202020204" charset="-122"/>
              <a:ea typeface="Arial Unicode MS" panose="020B0604020202020204" charset="-122"/>
              <a:cs typeface="+mj-lt"/>
              <a:sym typeface="+mn-ea"/>
            </a:endParaRPr>
          </a:p>
          <a:p>
            <a:pPr algn="ctr">
              <a:lnSpc>
                <a:spcPct val="100000"/>
              </a:lnSpc>
            </a:pPr>
            <a:endParaRPr lang="zh-CN" altLang="en-US" sz="320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sz="320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sz="320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zh-CN" altLang="en-US" sz="1600">
                <a:solidFill>
                  <a:schemeClr val="bg1">
                    <a:lumMod val="95000"/>
                  </a:schemeClr>
                </a:solidFill>
                <a:latin typeface="+mn-ea"/>
                <a:cs typeface="+mj-ea"/>
              </a:rPr>
              <a:t>陈钢</a:t>
            </a:r>
            <a:endParaRPr lang="zh-CN" altLang="en-US" sz="1600">
              <a:solidFill>
                <a:schemeClr val="bg1">
                  <a:lumMod val="95000"/>
                </a:schemeClr>
              </a:solidFill>
              <a:latin typeface="+mn-ea"/>
              <a:cs typeface="+mj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latin typeface="+mj-ea"/>
                <a:ea typeface="楷体-简" panose="02010600040101010101" charset="-122"/>
                <a:cs typeface="+mj-ea"/>
              </a:rPr>
              <a:t>28/12/2019</a:t>
            </a:r>
            <a:endParaRPr lang="en-US" altLang="zh-CN" sz="1600">
              <a:solidFill>
                <a:schemeClr val="bg1">
                  <a:lumMod val="95000"/>
                </a:schemeClr>
              </a:solidFill>
              <a:latin typeface="+mj-ea"/>
              <a:ea typeface="楷体-简" panose="02010600040101010101" charset="-122"/>
              <a:cs typeface="+mj-ea"/>
            </a:endParaRPr>
          </a:p>
        </p:txBody>
      </p:sp>
      <p:pic>
        <p:nvPicPr>
          <p:cNvPr id="5" name="图片占位符 4" descr="企业微信截图_03b0a9d2-1101-4ed7-a707-d435ef0c9ef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343140" y="721995"/>
            <a:ext cx="4012565" cy="5412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测试金字塔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图片 4" descr="screen-shot-2018-09-10-at-12-40-26-pm-1024x6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3080" y="2135505"/>
            <a:ext cx="6086475" cy="3732530"/>
          </a:xfrm>
          <a:prstGeom prst="rect">
            <a:avLst/>
          </a:prstGeom>
        </p:spPr>
      </p:pic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/>
          </p:nvPr>
        </p:nvSpPr>
        <p:spPr/>
        <p:txBody>
          <a:bodyPr anchor="t" anchorCtr="0">
            <a:normAutofit fontScale="50000"/>
          </a:bodyPr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 sz="4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 sz="4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br>
              <a:rPr lang="zh-CN" altLang="en-US">
                <a:solidFill>
                  <a:schemeClr val="bg1">
                    <a:lumMod val="95000"/>
                  </a:schemeClr>
                </a:solidFill>
              </a:rPr>
            </a:b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6040" y="2895600"/>
            <a:ext cx="2777490" cy="1068705"/>
          </a:xfrm>
          <a:prstGeom prst="rect">
            <a:avLst/>
          </a:prstGeom>
          <a:solidFill>
            <a:schemeClr val="bg2"/>
          </a:solidFill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编写实现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217035" y="3289300"/>
            <a:ext cx="3454400" cy="2806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74940" y="2894330"/>
            <a:ext cx="2708275" cy="10687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编写测试代码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6040" y="1394460"/>
            <a:ext cx="5634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我们目前在做的：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4" name="椭圆形标注 13"/>
          <p:cNvSpPr/>
          <p:nvPr/>
        </p:nvSpPr>
        <p:spPr>
          <a:xfrm rot="10800000">
            <a:off x="6530340" y="4667250"/>
            <a:ext cx="4079240" cy="1693545"/>
          </a:xfrm>
          <a:prstGeom prst="wedgeEllipseCallout">
            <a:avLst>
              <a:gd name="adj1" fmla="val -13916"/>
              <a:gd name="adj2" fmla="val 7932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 anchorCtr="0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510145" y="4914900"/>
            <a:ext cx="2120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你真的能保证会去编写测试代码吗？而不是懒得写，忘记写，不屑写😕？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/>
          </p:nvPr>
        </p:nvSpPr>
        <p:spPr/>
        <p:txBody>
          <a:bodyPr anchor="t" anchorCtr="0">
            <a:normAutofit fontScale="50000"/>
          </a:bodyPr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 sz="4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 sz="4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br>
              <a:rPr lang="zh-CN" altLang="en-US">
                <a:solidFill>
                  <a:schemeClr val="bg1">
                    <a:lumMod val="95000"/>
                  </a:schemeClr>
                </a:solidFill>
              </a:rPr>
            </a:b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6040" y="2895600"/>
            <a:ext cx="2777490" cy="1068705"/>
          </a:xfrm>
          <a:prstGeom prst="rect">
            <a:avLst/>
          </a:prstGeom>
          <a:solidFill>
            <a:schemeClr val="bg2"/>
          </a:solidFill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编写测试代码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217035" y="3289300"/>
            <a:ext cx="3454400" cy="28067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74940" y="2895600"/>
            <a:ext cx="2708275" cy="10687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编写实现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6040" y="1394460"/>
            <a:ext cx="5634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可以先写测试吗？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怎么做？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(0)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分析，拆分需求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(1) 思考，编写一个测试；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(2) 运行所有测试；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(3) 编写实现代码；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(4) 运行所有测试；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(5) 重构；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(6) 运行所有测试。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2690" y="2706370"/>
            <a:ext cx="7089775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Let’s  Try !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200">
                <a:solidFill>
                  <a:schemeClr val="bg1">
                    <a:lumMod val="95000"/>
                  </a:schemeClr>
                </a:solidFill>
              </a:rPr>
              <a:t>“井字游戏”的需求（</a:t>
            </a:r>
            <a:r>
              <a:rPr lang="zh-CN" altLang="en-US" sz="3200" b="1">
                <a:solidFill>
                  <a:schemeClr val="bg1">
                    <a:lumMod val="95000"/>
                  </a:schemeClr>
                </a:solidFill>
              </a:rPr>
              <a:t>认真地分析需求</a:t>
            </a:r>
            <a:r>
              <a:rPr lang="zh-CN" altLang="en-US" sz="3200">
                <a:solidFill>
                  <a:schemeClr val="bg1">
                    <a:lumMod val="95000"/>
                  </a:schemeClr>
                </a:solidFill>
              </a:rPr>
              <a:t>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定义边界，以及将棋子放在哪些地方非法。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2.处理轮到哪个玩家落子的问题。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3.考虑这个游戏的获胜规则。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4.如何处理平局。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 sz="280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2800">
                <a:solidFill>
                  <a:schemeClr val="bg1">
                    <a:lumMod val="95000"/>
                  </a:schemeClr>
                </a:solidFill>
              </a:rPr>
              <a:t>创建测试类</a:t>
            </a:r>
            <a:endParaRPr lang="zh-CN" altLang="en-US" sz="28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内容占位符 3" descr="carbon (1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4230" y="1691005"/>
            <a:ext cx="5464175" cy="4816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" name="图片 16" descr="企业微信截图_dadcb6e7-0316-4154-8636-15b6ff4a95d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4780915"/>
            <a:ext cx="9550400" cy="20059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449195" y="665480"/>
            <a:ext cx="729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情况一：当棋子落在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轴以外时，抛出异常。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25725" y="143510"/>
            <a:ext cx="6939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定义边界，以及将棋子放在哪些地方非法。</a:t>
            </a:r>
            <a:endParaRPr lang="zh-CN" altLang="en-US" sz="2800"/>
          </a:p>
        </p:txBody>
      </p:sp>
      <p:sp>
        <p:nvSpPr>
          <p:cNvPr id="23" name="文本框 22"/>
          <p:cNvSpPr txBox="1"/>
          <p:nvPr/>
        </p:nvSpPr>
        <p:spPr>
          <a:xfrm>
            <a:off x="2506345" y="1216660"/>
            <a:ext cx="5427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编写测试。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20800" y="4293870"/>
            <a:ext cx="2901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运行测试（红灯）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图片 2" descr="carbon (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1710690"/>
            <a:ext cx="7446010" cy="2426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carbon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882650"/>
            <a:ext cx="5444490" cy="3215005"/>
          </a:xfrm>
          <a:prstGeom prst="rect">
            <a:avLst/>
          </a:prstGeom>
        </p:spPr>
      </p:pic>
      <p:pic>
        <p:nvPicPr>
          <p:cNvPr id="3" name="图片 2" descr="企业微信截图_e506221b-bea0-48b9-8ed8-3bb10a1efd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95" y="4809490"/>
            <a:ext cx="7521575" cy="1970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73120" y="394970"/>
            <a:ext cx="6238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编写实现（最快，最简单）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4895" y="4284980"/>
            <a:ext cx="5998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4.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运行测试 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绿灯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altLang="zh-CN" sz="16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449195" y="665480"/>
            <a:ext cx="729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情况二：当棋子落在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</a:rPr>
              <a:t>y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轴以外时，抛出异常。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25725" y="143510"/>
            <a:ext cx="6939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定义边界，以及将棋子放在哪些地方非法。</a:t>
            </a:r>
            <a:endParaRPr lang="zh-CN" altLang="en-US" sz="2800"/>
          </a:p>
        </p:txBody>
      </p:sp>
      <p:sp>
        <p:nvSpPr>
          <p:cNvPr id="23" name="文本框 22"/>
          <p:cNvSpPr txBox="1"/>
          <p:nvPr/>
        </p:nvSpPr>
        <p:spPr>
          <a:xfrm>
            <a:off x="2506345" y="1216660"/>
            <a:ext cx="5427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编写测试。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84755" y="5024755"/>
            <a:ext cx="2901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运行测试（红灯）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图片 1" descr="carbon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755" y="1746885"/>
            <a:ext cx="7219950" cy="2353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2150" y="5502275"/>
            <a:ext cx="5724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>
                    <a:lumMod val="95000"/>
                  </a:schemeClr>
                </a:solidFill>
              </a:rPr>
              <a:t>......</a:t>
            </a:r>
            <a:endParaRPr lang="en-US" altLang="zh-CN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73120" y="394970"/>
            <a:ext cx="6238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编写实现（最快，最简单）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6260" y="5067935"/>
            <a:ext cx="5998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4.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运行测试 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绿灯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US" altLang="zh-CN" sz="16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 descr="carbon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755" y="732155"/>
            <a:ext cx="5444490" cy="3712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16960" y="5628005"/>
            <a:ext cx="495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>
                    <a:lumMod val="95000"/>
                  </a:schemeClr>
                </a:solidFill>
              </a:rPr>
              <a:t>......</a:t>
            </a:r>
            <a:endParaRPr lang="en-US" altLang="zh-CN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/>
          </p:nvPr>
        </p:nvSpPr>
        <p:spPr/>
        <p:txBody>
          <a:bodyPr anchor="ctr" anchorCtr="0"/>
          <a:p>
            <a:pPr algn="l">
              <a:lnSpc>
                <a:spcPct val="9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如果丰⽥汽车⽣产线上的工人不对汽车质量负责，⽽是依赖于质检员的最后检验，这样的汽车你是否敢于驾驶？是否还会有今天誉满全球的丰⽥⽣产⽅式（TPS）？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传统的瀑布中，我们习惯将测试作为⼀个后置阶段。在争分夺秒的今天，如果我们继续把测试设置在最后环节，可能为时已晚。彼时，我们可能并没有充⾜的时间去修复那些刚刚被发现的重⼤缺陷，⽽上线却迫在眉睫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 algn="l">
              <a:lnSpc>
                <a:spcPct val="90000"/>
              </a:lnSpc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lnSpc>
                <a:spcPct val="9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软件开发中，低质量的返⼯是⼀项巨⼤的浪费。它消耗了团队，却没有创造出任何的业务价值。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2449195" y="665480"/>
            <a:ext cx="729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情况三：当棋子落在被占用的位置时，抛出异常。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25725" y="143510"/>
            <a:ext cx="6939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定义边界，以及将棋子放在哪些地方非法。</a:t>
            </a:r>
            <a:endParaRPr lang="zh-CN" altLang="en-US" sz="2800"/>
          </a:p>
        </p:txBody>
      </p:sp>
      <p:sp>
        <p:nvSpPr>
          <p:cNvPr id="23" name="文本框 22"/>
          <p:cNvSpPr txBox="1"/>
          <p:nvPr/>
        </p:nvSpPr>
        <p:spPr>
          <a:xfrm>
            <a:off x="2506345" y="1216660"/>
            <a:ext cx="54273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编写测试。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06345" y="4716145"/>
            <a:ext cx="2901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2.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运行测试（红灯）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图片 1" descr="carbon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345" y="1629410"/>
            <a:ext cx="7235825" cy="26644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0660" y="5216525"/>
            <a:ext cx="4958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>
                    <a:lumMod val="95000"/>
                  </a:schemeClr>
                </a:solidFill>
              </a:rPr>
              <a:t>......</a:t>
            </a:r>
            <a:endParaRPr lang="en-US" altLang="zh-CN" sz="24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373120" y="394970"/>
            <a:ext cx="62388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3.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编写实现（最快，最简单）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31210" y="4161790"/>
            <a:ext cx="59988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4.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运行测试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图片 7" descr="carbon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210" y="732155"/>
            <a:ext cx="6322060" cy="3277235"/>
          </a:xfrm>
          <a:prstGeom prst="rect">
            <a:avLst/>
          </a:prstGeom>
        </p:spPr>
      </p:pic>
      <p:pic>
        <p:nvPicPr>
          <p:cNvPr id="9" name="图片 8" descr="企业微信截图_d48b03c8-637d-4ecb-9b88-e9f79a5109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45" y="4662805"/>
            <a:ext cx="4512310" cy="20967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1325563"/>
          </a:xfrm>
        </p:spPr>
        <p:txBody>
          <a:bodyPr/>
          <a:p>
            <a:pPr algn="ctr"/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重构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内容占位符 3" descr="carbon (5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1920" y="1214120"/>
            <a:ext cx="7038340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运行测试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内容占位符 3" descr="企业微信截图_d48b03c8-637d-4ecb-9b88-e9f79a5109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2875" y="1825625"/>
            <a:ext cx="93656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What are the advantages?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935"/>
            <a:ext cx="1051560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使开发者专注当前需求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从编写测试开始意味着以需求为出发点，意味着你的测试是需求驱动的，而不是现存的业务代码。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让我们有更多的思考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期望这个类会做些什么？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在一些特殊情况下，这个类会发生什么？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不会写一些无用代码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去你的代码仓库看看，项目中有多少代码在运行环境中是没有被用到的。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测试代码是第一个客户端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测试代码是我们业务代码的第一个客户端。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你可以从中得到什么信息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是否难以编写实现类？</a:t>
            </a:r>
            <a:endParaRPr lang="zh-CN" altLang="en-US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编写的实现类是否难以使用？</a:t>
            </a:r>
            <a:endParaRPr lang="zh-CN" altLang="en-US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实现类的返回是否符合预期？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是否难以使类处于可用状态？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可测试的代码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TDD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要求你首先思考编写测试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这意味着将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被迫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”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编写可测试的代码。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可测试的代码易于使用，易于理解，易于维护。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构筑代码安全网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更快，更及时的反馈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频繁地编写测试意味着可以及早发现问题。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测试后行，测试反馈过晚。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企业微信截图_469e05ac-b65c-4be5-a985-f96c3a844e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735" y="3511550"/>
            <a:ext cx="6423025" cy="31483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听从你的测试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你的测试可能会揭示很多设计问题（你必须听从他）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单元测试过多？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也许你的类做了太多事（违反单一职责原则）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400">
                <a:solidFill>
                  <a:schemeClr val="bg1">
                    <a:lumMod val="95000"/>
                  </a:schemeClr>
                </a:solidFill>
              </a:rPr>
              <a:t>太多的</a:t>
            </a:r>
            <a:r>
              <a:rPr lang="en-US" altLang="zh-CN" sz="2400">
                <a:solidFill>
                  <a:schemeClr val="bg1">
                    <a:lumMod val="95000"/>
                  </a:schemeClr>
                </a:solidFill>
              </a:rPr>
              <a:t>mock</a:t>
            </a:r>
            <a:r>
              <a:rPr lang="zh-CN" altLang="en-US" sz="2400">
                <a:solidFill>
                  <a:schemeClr val="bg1">
                    <a:lumMod val="95000"/>
                  </a:schemeClr>
                </a:solidFill>
              </a:rPr>
              <a:t>对象？</a:t>
            </a:r>
            <a:endParaRPr lang="zh-CN" altLang="en-US" sz="2400">
              <a:solidFill>
                <a:schemeClr val="bg1">
                  <a:lumMod val="95000"/>
                </a:schemeClr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你的类可能被过度耦合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在调用所需的行为之前进行复杂设置？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也许需要重新考虑一下调用前提条件。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313815"/>
            <a:ext cx="10515600" cy="4351338"/>
          </a:xfrm>
        </p:spPr>
        <p:txBody>
          <a:bodyPr anchor="ctr" anchorCtr="0">
            <a:normAutofit/>
          </a:bodyPr>
          <a:p>
            <a:pPr marL="0" indent="0" algn="ctr">
              <a:lnSpc>
                <a:spcPct val="80000"/>
              </a:lnSpc>
              <a:buNone/>
            </a:pPr>
            <a:r>
              <a:rPr lang="zh-CN" altLang="en-US" sz="6600">
                <a:solidFill>
                  <a:schemeClr val="bg1">
                    <a:lumMod val="95000"/>
                  </a:schemeClr>
                </a:solidFill>
              </a:rPr>
              <a:t>质量内建</a:t>
            </a:r>
            <a:endParaRPr lang="zh-CN" altLang="en-US" sz="660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zh-CN" altLang="en-US" sz="6600">
                <a:solidFill>
                  <a:schemeClr val="bg1">
                    <a:lumMod val="95000"/>
                  </a:schemeClr>
                </a:solidFill>
              </a:rPr>
              <a:t>（Built-In Quality）</a:t>
            </a:r>
            <a:endParaRPr lang="zh-CN" altLang="en-US" sz="6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4120" y="5121275"/>
            <a:ext cx="9288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代码扫描、自动打包、单元测试、冒烟功能/接口测试、代码覆盖率、代码审核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......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more than that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! ! !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  <p:sp>
        <p:nvSpPr>
          <p:cNvPr id="4" name="云形 3"/>
          <p:cNvSpPr/>
          <p:nvPr/>
        </p:nvSpPr>
        <p:spPr>
          <a:xfrm>
            <a:off x="1184275" y="2995930"/>
            <a:ext cx="2423160" cy="1042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过度工程问题</a:t>
            </a:r>
            <a:endParaRPr lang="zh-CN" altLang="en-US"/>
          </a:p>
        </p:txBody>
      </p:sp>
      <p:sp>
        <p:nvSpPr>
          <p:cNvPr id="5" name="云形 4"/>
          <p:cNvSpPr/>
          <p:nvPr/>
        </p:nvSpPr>
        <p:spPr>
          <a:xfrm>
            <a:off x="7980680" y="4799330"/>
            <a:ext cx="2423160" cy="1042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接口实现分离</a:t>
            </a:r>
            <a:endParaRPr lang="zh-CN" altLang="en-US"/>
          </a:p>
        </p:txBody>
      </p:sp>
      <p:sp>
        <p:nvSpPr>
          <p:cNvPr id="6" name="云形 5"/>
          <p:cNvSpPr/>
          <p:nvPr/>
        </p:nvSpPr>
        <p:spPr>
          <a:xfrm>
            <a:off x="4884420" y="3937000"/>
            <a:ext cx="2423160" cy="1042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7" name="云形 6"/>
          <p:cNvSpPr/>
          <p:nvPr/>
        </p:nvSpPr>
        <p:spPr>
          <a:xfrm>
            <a:off x="4008120" y="1953895"/>
            <a:ext cx="2423160" cy="1042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api</a:t>
            </a:r>
            <a:r>
              <a:rPr lang="zh-CN" altLang="en-US"/>
              <a:t>反馈</a:t>
            </a:r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>
            <a:off x="1874520" y="4799330"/>
            <a:ext cx="2423160" cy="1042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心理上的焦虑</a:t>
            </a:r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8384540" y="2995930"/>
            <a:ext cx="2423160" cy="1042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逻辑错误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⚠️：TDD 并非测试方法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测试驱动开发的主要目标是提供可测试的代码设计，测试只是一项很有用的副产品。</a:t>
            </a:r>
            <a:endParaRPr lang="zh-CN" altLang="en-US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TDD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最佳实践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p>
            <a:pPr>
              <a:lnSpc>
                <a:spcPct val="14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命名约定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流程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开发实践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工具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命名约定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只要阅读这个方法的名称，就能知道它是做什么的。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例如：Given/When/Then语法：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Given部分描述前置条件，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When部分描述操作，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Then部分描述期望的结果。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流程</a:t>
            </a:r>
            <a:endParaRPr lang="zh-CN" altLang="en-US"/>
          </a:p>
        </p:txBody>
      </p:sp>
      <p:pic>
        <p:nvPicPr>
          <p:cNvPr id="6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935"/>
            <a:ext cx="1051560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开发实践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实现越简单，产品越好，且越容易维护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KISS原则：对大多数系统而言，保持简单而不是复杂化的效果最好。因此设计的主要目标是简约，必须避免不必要的复杂性。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先编写断言，再编写操作（这将更早澄清测试目的。）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最大限度减少每个测试中的断言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不要让测试依赖其他测试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测试的运行速度必须很快（这样就能经常运行测试。）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使用测试替身（减少代码依赖并提高测试的执行速度。）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工具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9830"/>
          </a:xfrm>
        </p:spPr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代码覆盖率JaCoCo，Clove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r...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持续集成（CI）Jenkins，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gitlab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teamcity...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8810" y="287020"/>
            <a:ext cx="2216150" cy="4247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4730"/>
            <a:ext cx="8357235" cy="2132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40300"/>
            <a:ext cx="5738495" cy="1713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TDD 100% of the time?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TDD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不是银弹!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:) 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+mn-ea"/>
                <a:cs typeface="+mn-ea"/>
                <a:sym typeface="+mn-ea"/>
              </a:rPr>
              <a:t>TDD并不能神奇地解决所有这些问题，而只为我们找到解决方案指明方向。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不要期望它能轻易解决你的问题，无论是UTDD、EDD还是BDD，根据自己项目的实际情况，比如资金、人力资源、时间、组织架构等，合理的选择。</a:t>
            </a: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不要过⾼地抬举它，也不必过低地贬损它，利⽤它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！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内容占位符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27685" y="1192530"/>
            <a:ext cx="4227830" cy="5330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95" y="1188085"/>
            <a:ext cx="4096385" cy="5334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97485"/>
            <a:ext cx="5143500" cy="646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>
          <a:xfrm>
            <a:off x="995680" y="4132580"/>
            <a:ext cx="4359910" cy="1172210"/>
          </a:xfrm>
        </p:spPr>
        <p:txBody>
          <a:bodyPr/>
          <a:lstStyle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感谢观看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>
          <a:xfrm>
            <a:off x="995680" y="2073910"/>
            <a:ext cx="5628005" cy="1144905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zh-CN" altLang="en-US" sz="1600">
                <a:solidFill>
                  <a:schemeClr val="bg1">
                    <a:lumMod val="95000"/>
                  </a:schemeClr>
                </a:solidFill>
              </a:rPr>
              <a:t>我算不上卓越的程序员，我只是一个有着卓越习惯的不错的程序员</a:t>
            </a:r>
            <a:endParaRPr lang="zh-CN" altLang="en-US" sz="16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chemeClr val="bg1">
                    <a:lumMod val="95000"/>
                  </a:schemeClr>
                </a:solidFill>
              </a:rPr>
              <a:t>			</a:t>
            </a:r>
            <a:r>
              <a:rPr lang="en-US" altLang="zh-CN" sz="1200">
                <a:solidFill>
                  <a:schemeClr val="bg1">
                    <a:lumMod val="95000"/>
                  </a:schemeClr>
                </a:solidFill>
              </a:rPr>
              <a:t>-Kent Bect</a:t>
            </a:r>
            <a:r>
              <a:rPr sz="1200">
                <a:solidFill>
                  <a:schemeClr val="bg1">
                    <a:lumMod val="95000"/>
                  </a:schemeClr>
                </a:solidFill>
              </a:rPr>
              <a:t>，极限编程创始人</a:t>
            </a:r>
            <a:endParaRPr sz="120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关于质量：质量检查和质量保证的差别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 anchorCtr="0"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质量检查（QC）：发现缺陷，是面向产品的，旨在确保结果符合预期；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质量保证（QA）：将缺陷消灭在萌芽状态，确保制造质量，即力图确保以正确的方式做正确的事情。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质量存在于软件生命周期的哪个阶段？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effectLst/>
        </p:spPr>
        <p:txBody>
          <a:bodyPr/>
          <a:p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14780" y="3382645"/>
            <a:ext cx="9559290" cy="1915160"/>
          </a:xfrm>
          <a:custGeom>
            <a:avLst/>
            <a:gdLst>
              <a:gd name="connisteX0" fmla="*/ 0 w 7033260"/>
              <a:gd name="connsiteY0" fmla="*/ 0 h 1628263"/>
              <a:gd name="connisteX1" fmla="*/ 1992630 w 7033260"/>
              <a:gd name="connsiteY1" fmla="*/ 1628140 h 1628263"/>
              <a:gd name="connisteX2" fmla="*/ 4024630 w 7033260"/>
              <a:gd name="connsiteY2" fmla="*/ 78105 h 1628263"/>
              <a:gd name="connisteX3" fmla="*/ 7033260 w 7033260"/>
              <a:gd name="connsiteY3" fmla="*/ 1381125 h 16282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7033260" h="1628264">
                <a:moveTo>
                  <a:pt x="0" y="0"/>
                </a:moveTo>
                <a:cubicBezTo>
                  <a:pt x="358140" y="356870"/>
                  <a:pt x="1187450" y="1612265"/>
                  <a:pt x="1992630" y="1628140"/>
                </a:cubicBezTo>
                <a:cubicBezTo>
                  <a:pt x="2797810" y="1644015"/>
                  <a:pt x="3016250" y="127635"/>
                  <a:pt x="4024630" y="78105"/>
                </a:cubicBezTo>
                <a:cubicBezTo>
                  <a:pt x="5033010" y="28575"/>
                  <a:pt x="6471920" y="1089660"/>
                  <a:pt x="7033260" y="13811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35505" y="3816985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分析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9470" y="3816985"/>
            <a:ext cx="97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编码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5190" y="3817620"/>
            <a:ext cx="121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3855" y="3816985"/>
            <a:ext cx="118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发布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质量存在于软件生命周期的哪个阶段？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effectLst/>
        </p:spPr>
        <p:txBody>
          <a:bodyPr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414780" y="3382645"/>
            <a:ext cx="9559290" cy="1915160"/>
          </a:xfrm>
          <a:custGeom>
            <a:avLst/>
            <a:gdLst>
              <a:gd name="connisteX0" fmla="*/ 0 w 7033260"/>
              <a:gd name="connsiteY0" fmla="*/ 0 h 1628263"/>
              <a:gd name="connisteX1" fmla="*/ 1992630 w 7033260"/>
              <a:gd name="connsiteY1" fmla="*/ 1628140 h 1628263"/>
              <a:gd name="connisteX2" fmla="*/ 4024630 w 7033260"/>
              <a:gd name="connsiteY2" fmla="*/ 78105 h 1628263"/>
              <a:gd name="connisteX3" fmla="*/ 7033260 w 7033260"/>
              <a:gd name="connsiteY3" fmla="*/ 1381125 h 16282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7033260" h="1628264">
                <a:moveTo>
                  <a:pt x="0" y="0"/>
                </a:moveTo>
                <a:cubicBezTo>
                  <a:pt x="358140" y="356870"/>
                  <a:pt x="1187450" y="1612265"/>
                  <a:pt x="1992630" y="1628140"/>
                </a:cubicBezTo>
                <a:cubicBezTo>
                  <a:pt x="2797810" y="1644015"/>
                  <a:pt x="3016250" y="127635"/>
                  <a:pt x="4024630" y="78105"/>
                </a:cubicBezTo>
                <a:cubicBezTo>
                  <a:pt x="5033010" y="28575"/>
                  <a:pt x="6471920" y="1089660"/>
                  <a:pt x="7033260" y="13811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35505" y="3816985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分析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9470" y="3816985"/>
            <a:ext cx="97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编码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5190" y="3817620"/>
            <a:ext cx="121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3855" y="3816985"/>
            <a:ext cx="118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发布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上箭头标注 10"/>
          <p:cNvSpPr/>
          <p:nvPr/>
        </p:nvSpPr>
        <p:spPr>
          <a:xfrm>
            <a:off x="5524500" y="4185920"/>
            <a:ext cx="1652270" cy="87185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质量检查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质量存在于软件生命周期的哪个阶段？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effectLst/>
        </p:spPr>
        <p:txBody>
          <a:bodyPr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414780" y="3382645"/>
            <a:ext cx="9559290" cy="1915160"/>
          </a:xfrm>
          <a:custGeom>
            <a:avLst/>
            <a:gdLst>
              <a:gd name="connisteX0" fmla="*/ 0 w 7033260"/>
              <a:gd name="connsiteY0" fmla="*/ 0 h 1628263"/>
              <a:gd name="connisteX1" fmla="*/ 1992630 w 7033260"/>
              <a:gd name="connsiteY1" fmla="*/ 1628140 h 1628263"/>
              <a:gd name="connisteX2" fmla="*/ 4024630 w 7033260"/>
              <a:gd name="connsiteY2" fmla="*/ 78105 h 1628263"/>
              <a:gd name="connisteX3" fmla="*/ 7033260 w 7033260"/>
              <a:gd name="connsiteY3" fmla="*/ 1381125 h 16282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7033260" h="1628264">
                <a:moveTo>
                  <a:pt x="0" y="0"/>
                </a:moveTo>
                <a:cubicBezTo>
                  <a:pt x="358140" y="356870"/>
                  <a:pt x="1187450" y="1612265"/>
                  <a:pt x="1992630" y="1628140"/>
                </a:cubicBezTo>
                <a:cubicBezTo>
                  <a:pt x="2797810" y="1644015"/>
                  <a:pt x="3016250" y="127635"/>
                  <a:pt x="4024630" y="78105"/>
                </a:cubicBezTo>
                <a:cubicBezTo>
                  <a:pt x="5033010" y="28575"/>
                  <a:pt x="6471920" y="1089660"/>
                  <a:pt x="7033260" y="13811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35505" y="3816985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分析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9470" y="3816985"/>
            <a:ext cx="97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编码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65190" y="3817620"/>
            <a:ext cx="121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83855" y="3816985"/>
            <a:ext cx="1184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发布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下箭头标注 3"/>
          <p:cNvSpPr/>
          <p:nvPr/>
        </p:nvSpPr>
        <p:spPr>
          <a:xfrm>
            <a:off x="3932555" y="2945765"/>
            <a:ext cx="1870075" cy="871220"/>
          </a:xfrm>
          <a:prstGeom prst="downArrow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质量保证</a:t>
            </a:r>
            <a:endParaRPr lang="zh-CN" altLang="en-US"/>
          </a:p>
        </p:txBody>
      </p:sp>
      <p:sp>
        <p:nvSpPr>
          <p:cNvPr id="11" name="上箭头标注 10"/>
          <p:cNvSpPr/>
          <p:nvPr/>
        </p:nvSpPr>
        <p:spPr>
          <a:xfrm>
            <a:off x="5524500" y="4185920"/>
            <a:ext cx="1652270" cy="87185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质量检查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😄  同感？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大部分乃至全部测试都是手动的，抑或根本就没有测试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总是有更紧急的问题需要处理，没法腾出专门用于测试的时间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无法重构代码，因为担心这样做会破坏既有的功能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文档从来都不是最新的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害怕部署到生产环境，因为结果无法预料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团队为搞清楚某些方法或类的作用花费的时间太多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维护成本高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</a:rPr>
              <a:t>上市时间过长</a:t>
            </a:r>
            <a:endParaRPr lang="zh-CN" altLang="en-US" sz="200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95000"/>
                  </a:schemeClr>
                </a:solidFill>
              </a:rPr>
              <a:t>......</a:t>
            </a:r>
            <a:endParaRPr lang="en-US" altLang="zh-CN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关于测试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黑盒测试（功能测试）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0000"/>
          </a:bodyPr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1">
                    <a:lumMod val="95000"/>
                  </a:schemeClr>
                </a:solidFill>
              </a:rPr>
              <a:t>优点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：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可高效测试大块代码段；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无需访问和理解代码，也不要求测试人员知道如何编写代码；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将用户角度和开发人员角度分离。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缺点：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覆盖率有限，因为只执行部分测试场景；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测试效率低下，因为测试人员对软件内部构造一无所知；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测试缺乏针对性，因为测试人员对应用程序的了解有限。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白盒测试（结构测试）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50000"/>
          </a:bodyPr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bg1">
                    <a:lumMod val="95000"/>
                  </a:schemeClr>
                </a:solidFill>
                <a:sym typeface="+mn-ea"/>
              </a:rPr>
              <a:t>优点：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知道受测软件的内部构造有助于进行详细测试；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能够发现隐藏的错误；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可帮助程序员反省；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由于知道软件的内部构造，因此可最大限度地提高测试覆盖率。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bg1">
                    <a:lumMod val="95000"/>
                  </a:schemeClr>
                </a:solidFill>
                <a:sym typeface="+mn-ea"/>
              </a:rPr>
              <a:t>缺点：</a:t>
            </a:r>
            <a:endParaRPr lang="zh-CN" altLang="en-US" sz="2800" b="1">
              <a:solidFill>
                <a:schemeClr val="bg1">
                  <a:lumMod val="9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可能无法发现未实现或缺失的功能；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需要对受测软件的内部构造有大致认识；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测试通常与产品代码的实现细节紧密耦合，导致重构代码后原本应该通过的测试未能通过。</a:t>
            </a:r>
            <a:endParaRPr lang="zh-CN" altLang="en-US" sz="28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85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85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TEMPLATE_THUMBS_INDEX" val="1、4、7、9、11、12、17、20、21、22、23、26、31、35、38、40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285"/>
</p:tagLst>
</file>

<file path=ppt/tags/tag149.xml><?xml version="1.0" encoding="utf-8"?>
<p:tagLst xmlns:p="http://schemas.openxmlformats.org/presentationml/2006/main">
  <p:tag name="KSO_WM_SLIDE_MODEL_TYPE" val="numdgm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285_40*a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感谢观看"/>
</p:tagLst>
</file>

<file path=ppt/tags/tag151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285_40*b*1"/>
  <p:tag name="KSO_WM_TEMPLATE_CATEGORY" val="custom"/>
  <p:tag name="KSO_WM_TEMPLATE_INDEX" val="20204285"/>
  <p:tag name="KSO_WM_UNIT_LAYERLEVEL" val="1"/>
  <p:tag name="KSO_WM_TAG_VERSION" val="1.0"/>
  <p:tag name="KSO_WM_BEAUTIFY_FLAG" val="#wm#"/>
  <p:tag name="KSO_WM_UNIT_PRESET_TEXT" val="单击此处添加副标题内容"/>
</p:tagLst>
</file>

<file path=ppt/tags/tag152.xml><?xml version="1.0" encoding="utf-8"?>
<p:tagLst xmlns:p="http://schemas.openxmlformats.org/presentationml/2006/main">
  <p:tag name="KSO_WM_TEMPLATE_THUMBS_INDEX" val="1"/>
  <p:tag name="KSO_WM_SLIDE_ID" val="custom20204285_40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0"/>
  <p:tag name="KSO_WM_TAG_VERSION" val="1.0"/>
  <p:tag name="KSO_WM_BEAUTIFY_FLAG" val="#wm#"/>
  <p:tag name="KSO_WM_TEMPLATE_CATEGORY" val="custom"/>
  <p:tag name="KSO_WM_TEMPLATE_INDEX" val="20204285"/>
  <p:tag name="KSO_WM_SLIDE_LAYOUT" val="a_b"/>
  <p:tag name="KSO_WM_SLIDE_LAYOUT_CNT" val="1_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CEFEF"/>
      </a:dk2>
      <a:lt2>
        <a:srgbClr val="FCFDFD"/>
      </a:lt2>
      <a:accent1>
        <a:srgbClr val="8FBCB7"/>
      </a:accent1>
      <a:accent2>
        <a:srgbClr val="88B5C3"/>
      </a:accent2>
      <a:accent3>
        <a:srgbClr val="8BADCA"/>
      </a:accent3>
      <a:accent4>
        <a:srgbClr val="97A2C9"/>
      </a:accent4>
      <a:accent5>
        <a:srgbClr val="A997BD"/>
      </a:accent5>
      <a:accent6>
        <a:srgbClr val="BB8EA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2567</Words>
  <Application>WPS 演示</Application>
  <PresentationFormat>宽屏</PresentationFormat>
  <Paragraphs>345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2" baseType="lpstr">
      <vt:lpstr>Arial</vt:lpstr>
      <vt:lpstr>方正书宋_GBK</vt:lpstr>
      <vt:lpstr>Wingdings</vt:lpstr>
      <vt:lpstr>微软雅黑</vt:lpstr>
      <vt:lpstr>汉仪旗黑KW</vt:lpstr>
      <vt:lpstr>汉仪旗黑-85S</vt:lpstr>
      <vt:lpstr>苹方-简</vt:lpstr>
      <vt:lpstr>Arial Unicode MS</vt:lpstr>
      <vt:lpstr>楷体-简</vt:lpstr>
      <vt:lpstr>宋体</vt:lpstr>
      <vt:lpstr>汉仪书宋二KW</vt:lpstr>
      <vt:lpstr>Calibri Light</vt:lpstr>
      <vt:lpstr>Helvetica Neue</vt:lpstr>
      <vt:lpstr>Calibri</vt:lpstr>
      <vt:lpstr>Apple Color Emoji</vt:lpstr>
      <vt:lpstr>宋体-简</vt:lpstr>
      <vt:lpstr>冬青黑体简体中文</vt:lpstr>
      <vt:lpstr>华文宋体</vt:lpstr>
      <vt:lpstr>华文仿宋</vt:lpstr>
      <vt:lpstr>兰亭黑-简</vt:lpstr>
      <vt:lpstr>兰亭黑-繁</vt:lpstr>
      <vt:lpstr>Office 主题</vt:lpstr>
      <vt:lpstr>1_Office 主题​​</vt:lpstr>
      <vt:lpstr>PowerPoint 演示文稿</vt:lpstr>
      <vt:lpstr>PowerPoint 演示文稿</vt:lpstr>
      <vt:lpstr>PowerPoint 演示文稿</vt:lpstr>
      <vt:lpstr>关于质量：质量检查和质量保证的差别</vt:lpstr>
      <vt:lpstr>质量存在于软件生命周期的哪个阶段？</vt:lpstr>
      <vt:lpstr>质量存在于软件生命周期的哪个阶段？</vt:lpstr>
      <vt:lpstr>质量存在于软件生命周期的哪个阶段？</vt:lpstr>
      <vt:lpstr>😄  同感？</vt:lpstr>
      <vt:lpstr>关于测试</vt:lpstr>
      <vt:lpstr>测试金字塔</vt:lpstr>
      <vt:lpstr>PowerPoint 演示文稿</vt:lpstr>
      <vt:lpstr>PowerPoint 演示文稿</vt:lpstr>
      <vt:lpstr>怎么做？</vt:lpstr>
      <vt:lpstr>Let’s  Try !</vt:lpstr>
      <vt:lpstr>1.创建测试类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重构</vt:lpstr>
      <vt:lpstr>运行测试</vt:lpstr>
      <vt:lpstr>What are the advantages?</vt:lpstr>
      <vt:lpstr>使开发者专注当前需求</vt:lpstr>
      <vt:lpstr>测试代码是第一个客户端</vt:lpstr>
      <vt:lpstr>可测试的代码</vt:lpstr>
      <vt:lpstr>更快，更及时的反馈</vt:lpstr>
      <vt:lpstr>听从你的测试</vt:lpstr>
      <vt:lpstr>more than that ! ! !</vt:lpstr>
      <vt:lpstr>⚠️：TDD 并非测试方法</vt:lpstr>
      <vt:lpstr>TDD最佳实践</vt:lpstr>
      <vt:lpstr>命名约定</vt:lpstr>
      <vt:lpstr>流程</vt:lpstr>
      <vt:lpstr>开发实践</vt:lpstr>
      <vt:lpstr>工具</vt:lpstr>
      <vt:lpstr>TDD 100% of the time?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chengang</dc:creator>
  <cp:lastModifiedBy>chengang</cp:lastModifiedBy>
  <cp:revision>94</cp:revision>
  <dcterms:created xsi:type="dcterms:W3CDTF">2020-04-13T02:16:32Z</dcterms:created>
  <dcterms:modified xsi:type="dcterms:W3CDTF">2020-04-13T02:16:32Z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